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2" r:id="rId5"/>
    <p:sldId id="259" r:id="rId6"/>
    <p:sldId id="260" r:id="rId7"/>
    <p:sldId id="261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90" y="8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923F103-BC34-4FE4-A40E-EDDEECFDA5D0}" type="datetimeFigureOut">
              <a:rPr lang="en-US" dirty="0"/>
              <a:pPr/>
              <a:t>9/12/2014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1CC3-2375-41D4-9E03-427CAF2A4C1A}" type="datetimeFigureOut">
              <a:rPr lang="en-US" dirty="0"/>
              <a:t>9/12/2014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868-8199-4C2C-A5B1-63AEE139F88E}" type="datetimeFigureOut">
              <a:rPr lang="en-US" dirty="0"/>
              <a:t>9/12/2014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FF7F-6988-44CC-821B-644E70CD2F73}" type="datetimeFigureOut">
              <a:rPr lang="en-US" dirty="0"/>
              <a:t>9/12/2014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dirty="0"/>
              <a:t>9/12/2014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6839-B9D8-4651-8783-F325ECE74E65}" type="datetimeFigureOut">
              <a:rPr lang="en-US" dirty="0"/>
              <a:t>9/12/2014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4F64-32F6-45C5-931F-ADC1662401D0}" type="datetimeFigureOut">
              <a:rPr lang="en-US" dirty="0"/>
              <a:t>9/12/2014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3086D93-FCAC-47E0-A2EE-787E62CA814C}" type="datetimeFigureOut">
              <a:rPr lang="en-US" dirty="0"/>
              <a:t>9/12/2014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DA879A6-0FD0-4734-A311-86BFCA472E6E}" type="datetimeFigureOut">
              <a:rPr lang="en-US" dirty="0"/>
              <a:t>9/12/2014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dirty="0"/>
              <a:t>9/12/2014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dirty="0"/>
              <a:t>9/12/2014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dirty="0"/>
              <a:t>9/12/2014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dirty="0"/>
              <a:t>9/12/2014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dirty="0"/>
              <a:t>9/12/2014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dirty="0"/>
              <a:t>9/12/2014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dirty="0"/>
              <a:t>9/12/2014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dirty="0"/>
              <a:t>9/12/2014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BE451C3-0FF4-47C4-B829-773ADF60F88C}" type="datetimeFigureOut">
              <a:rPr lang="en-US" dirty="0"/>
              <a:t>9/12/2014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72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29562" y="613775"/>
            <a:ext cx="7751051" cy="1858816"/>
          </a:xfrm>
        </p:spPr>
        <p:txBody>
          <a:bodyPr/>
          <a:lstStyle/>
          <a:p>
            <a:pPr algn="ctr"/>
            <a:r>
              <a:rPr lang="ru-RU" sz="2800" dirty="0" smtClean="0"/>
              <a:t>Методические </a:t>
            </a:r>
            <a:r>
              <a:rPr lang="ru-RU" sz="2800" dirty="0"/>
              <a:t>рекомендации </a:t>
            </a:r>
            <a:br>
              <a:rPr lang="ru-RU" sz="2800" dirty="0"/>
            </a:br>
            <a:r>
              <a:rPr lang="ru-RU" sz="2800" dirty="0"/>
              <a:t>по проведению уроков «Безопасность в интернете» </a:t>
            </a:r>
            <a:br>
              <a:rPr lang="ru-RU" sz="2800" dirty="0"/>
            </a:br>
            <a:r>
              <a:rPr lang="ru-RU" sz="2800" dirty="0"/>
              <a:t>в начальной и средней школе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985359" y="4171167"/>
            <a:ext cx="6626268" cy="2018778"/>
          </a:xfrm>
        </p:spPr>
        <p:txBody>
          <a:bodyPr>
            <a:normAutofit/>
          </a:bodyPr>
          <a:lstStyle/>
          <a:p>
            <a:r>
              <a:rPr lang="ru-RU" sz="1400" dirty="0"/>
              <a:t>Автор: Комарова Наталия Ивановна —</a:t>
            </a:r>
          </a:p>
          <a:p>
            <a:r>
              <a:rPr lang="ru-RU" sz="1400" dirty="0"/>
              <a:t>кандидат социологических наук, ведущий </a:t>
            </a:r>
          </a:p>
          <a:p>
            <a:r>
              <a:rPr lang="ru-RU" sz="1400" dirty="0"/>
              <a:t>научный сотрудник НИИСО МГПУ</a:t>
            </a:r>
          </a:p>
          <a:p>
            <a:r>
              <a:rPr lang="ru-RU" sz="1400" dirty="0"/>
              <a:t>Технический консультант: Гончаров Дмитрий </a:t>
            </a:r>
          </a:p>
          <a:p>
            <a:r>
              <a:rPr lang="ru-RU" sz="1400" dirty="0"/>
              <a:t>Константинович - старший научный сотрудник </a:t>
            </a:r>
          </a:p>
          <a:p>
            <a:r>
              <a:rPr lang="ru-RU" sz="1400" dirty="0"/>
              <a:t>НИИСО МГПУ</a:t>
            </a:r>
          </a:p>
        </p:txBody>
      </p:sp>
    </p:spTree>
    <p:extLst>
      <p:ext uri="{BB962C8B-B14F-4D97-AF65-F5344CB8AC3E}">
        <p14:creationId xmlns:p14="http://schemas.microsoft.com/office/powerpoint/2010/main" val="1156397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28361" y="547783"/>
            <a:ext cx="3078843" cy="706964"/>
          </a:xfrm>
        </p:spPr>
        <p:txBody>
          <a:bodyPr/>
          <a:lstStyle/>
          <a:p>
            <a:pPr algn="ctr"/>
            <a:r>
              <a:rPr lang="ru-RU" sz="2800" dirty="0" smtClean="0"/>
              <a:t>Содержание 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0729" y="2016690"/>
            <a:ext cx="11841271" cy="4609578"/>
          </a:xfrm>
        </p:spPr>
        <p:txBody>
          <a:bodyPr>
            <a:normAutofit/>
          </a:bodyPr>
          <a:lstStyle/>
          <a:p>
            <a:r>
              <a:rPr lang="ru-RU" sz="2000" dirty="0">
                <a:solidFill>
                  <a:schemeClr val="accent2">
                    <a:lumMod val="75000"/>
                  </a:schemeClr>
                </a:solidFill>
              </a:rPr>
              <a:t>ВВЕДЕНИЕ </a:t>
            </a:r>
          </a:p>
          <a:p>
            <a:r>
              <a:rPr lang="ru-RU" sz="2000" dirty="0">
                <a:solidFill>
                  <a:schemeClr val="accent2">
                    <a:lumMod val="75000"/>
                  </a:schemeClr>
                </a:solidFill>
              </a:rPr>
              <a:t>МЕТОДИЧЕСКИЕ РЕКОМЕНДАЦИИ ПО ПРОВЕДЕНИЮ УРОКОВ </a:t>
            </a:r>
          </a:p>
          <a:p>
            <a:r>
              <a:rPr lang="ru-RU" sz="2000" dirty="0">
                <a:solidFill>
                  <a:schemeClr val="accent2">
                    <a:lumMod val="75000"/>
                  </a:schemeClr>
                </a:solidFill>
              </a:rPr>
              <a:t>«БЕЗОПАСНОСТЬ В ИНТЕРНЕТЕ» В ОБЩЕОБРАЗОВАТЕЛЬНЫХ </a:t>
            </a:r>
          </a:p>
          <a:p>
            <a:r>
              <a:rPr lang="ru-RU" sz="2000" dirty="0">
                <a:solidFill>
                  <a:schemeClr val="accent2">
                    <a:lumMod val="75000"/>
                  </a:schemeClr>
                </a:solidFill>
              </a:rPr>
              <a:t>УЧРЕЖДЕНИЯХ</a:t>
            </a:r>
          </a:p>
          <a:p>
            <a:r>
              <a:rPr lang="ru-RU" sz="2000" dirty="0">
                <a:solidFill>
                  <a:schemeClr val="accent2">
                    <a:lumMod val="75000"/>
                  </a:schemeClr>
                </a:solidFill>
              </a:rPr>
              <a:t> 1. Общие рекомендации </a:t>
            </a:r>
          </a:p>
          <a:p>
            <a:r>
              <a:rPr lang="ru-RU" sz="2000" dirty="0">
                <a:solidFill>
                  <a:schemeClr val="accent2">
                    <a:lumMod val="75000"/>
                  </a:schemeClr>
                </a:solidFill>
              </a:rPr>
              <a:t> 2. Методические рекомендации для учителей начальной школы.</a:t>
            </a:r>
          </a:p>
          <a:p>
            <a:r>
              <a:rPr lang="ru-RU" sz="2000" dirty="0">
                <a:solidFill>
                  <a:schemeClr val="accent2">
                    <a:lumMod val="75000"/>
                  </a:schemeClr>
                </a:solidFill>
              </a:rPr>
              <a:t> 3. Методические рекомендации для учителей средней школы.</a:t>
            </a:r>
          </a:p>
          <a:p>
            <a:r>
              <a:rPr lang="ru-RU" sz="2000" dirty="0">
                <a:solidFill>
                  <a:schemeClr val="accent2">
                    <a:lumMod val="75000"/>
                  </a:schemeClr>
                </a:solidFill>
              </a:rPr>
              <a:t> 4. Работа с родителями.</a:t>
            </a:r>
          </a:p>
        </p:txBody>
      </p:sp>
    </p:spTree>
    <p:extLst>
      <p:ext uri="{BB962C8B-B14F-4D97-AF65-F5344CB8AC3E}">
        <p14:creationId xmlns:p14="http://schemas.microsoft.com/office/powerpoint/2010/main" val="33320212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4954" y="547783"/>
            <a:ext cx="8761413" cy="706964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88098" y="1759907"/>
            <a:ext cx="11574050" cy="5098093"/>
          </a:xfrm>
        </p:spPr>
        <p:txBody>
          <a:bodyPr>
            <a:normAutofit/>
          </a:bodyPr>
          <a:lstStyle/>
          <a:p>
            <a:r>
              <a:rPr lang="ru-RU" sz="2000" dirty="0">
                <a:solidFill>
                  <a:schemeClr val="accent1">
                    <a:lumMod val="75000"/>
                  </a:schemeClr>
                </a:solidFill>
              </a:rPr>
              <a:t>ЗАКЛЮЧЕНИЕ </a:t>
            </a:r>
          </a:p>
          <a:p>
            <a:r>
              <a:rPr lang="ru-RU" sz="2000" dirty="0">
                <a:solidFill>
                  <a:schemeClr val="accent1">
                    <a:lumMod val="75000"/>
                  </a:schemeClr>
                </a:solidFill>
              </a:rPr>
              <a:t>Список используемых источников </a:t>
            </a:r>
          </a:p>
          <a:p>
            <a:r>
              <a:rPr lang="ru-RU" sz="2000" dirty="0">
                <a:solidFill>
                  <a:schemeClr val="accent1">
                    <a:lumMod val="75000"/>
                  </a:schemeClr>
                </a:solidFill>
              </a:rPr>
              <a:t>Приложение 1. Глоссарий</a:t>
            </a:r>
          </a:p>
          <a:p>
            <a:r>
              <a:rPr lang="ru-RU" sz="2000" dirty="0">
                <a:solidFill>
                  <a:schemeClr val="accent1">
                    <a:lumMod val="75000"/>
                  </a:schemeClr>
                </a:solidFill>
              </a:rPr>
              <a:t>Приложение 2. Тест для родителей на наличие интернет-зависимости их </a:t>
            </a:r>
          </a:p>
          <a:p>
            <a:r>
              <a:rPr lang="ru-RU" sz="2000" dirty="0">
                <a:solidFill>
                  <a:schemeClr val="accent1">
                    <a:lumMod val="75000"/>
                  </a:schemeClr>
                </a:solidFill>
              </a:rPr>
              <a:t>ребёнка </a:t>
            </a:r>
          </a:p>
          <a:p>
            <a:r>
              <a:rPr lang="ru-RU" sz="2000" dirty="0">
                <a:solidFill>
                  <a:schemeClr val="accent1">
                    <a:lumMod val="75000"/>
                  </a:schemeClr>
                </a:solidFill>
              </a:rPr>
              <a:t>Приложение 3. Памятка по безопасному поведению в интернете</a:t>
            </a:r>
          </a:p>
          <a:p>
            <a:r>
              <a:rPr lang="ru-RU" sz="2000" dirty="0">
                <a:solidFill>
                  <a:schemeClr val="accent1">
                    <a:lumMod val="75000"/>
                  </a:schemeClr>
                </a:solidFill>
              </a:rPr>
              <a:t>Приложение 4. Перечень программ-фильтров интернет-контента </a:t>
            </a:r>
          </a:p>
        </p:txBody>
      </p:sp>
    </p:spTree>
    <p:extLst>
      <p:ext uri="{BB962C8B-B14F-4D97-AF65-F5344CB8AC3E}">
        <p14:creationId xmlns:p14="http://schemas.microsoft.com/office/powerpoint/2010/main" val="14750287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4954" y="588724"/>
            <a:ext cx="8761413" cy="726510"/>
          </a:xfrm>
        </p:spPr>
        <p:txBody>
          <a:bodyPr/>
          <a:lstStyle/>
          <a:p>
            <a:pPr algn="ctr"/>
            <a:r>
              <a:rPr lang="ru-RU" dirty="0" smtClean="0"/>
              <a:t>Введение </a:t>
            </a:r>
            <a:endParaRPr lang="ru-RU" dirty="0"/>
          </a:p>
        </p:txBody>
      </p:sp>
      <p:pic>
        <p:nvPicPr>
          <p:cNvPr id="2050" name="Picture 2" descr="Безопасный Интернет в Тамбовских школах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7417" y="1829017"/>
            <a:ext cx="4257675" cy="4257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В Рунете вскоре может появиться домен для детей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5409" y="1829017"/>
            <a:ext cx="4750623" cy="43463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731220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786" y="112735"/>
            <a:ext cx="11736888" cy="6626268"/>
          </a:xfrm>
        </p:spPr>
        <p:txBody>
          <a:bodyPr/>
          <a:lstStyle/>
          <a:p>
            <a:pPr algn="ctr"/>
            <a:r>
              <a:rPr lang="ru-RU" sz="1800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Стремительно </a:t>
            </a:r>
            <a:r>
              <a:rPr lang="ru-RU" sz="1800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развивающийся современный мир выдвигает новые </a:t>
            </a:r>
            <a:r>
              <a:rPr lang="ru-RU" sz="1800" dirty="0" err="1">
                <a:solidFill>
                  <a:schemeClr val="accent4">
                    <a:lumMod val="40000"/>
                    <a:lumOff val="60000"/>
                  </a:schemeClr>
                </a:solidFill>
              </a:rPr>
              <a:t>требо</a:t>
            </a:r>
            <a:r>
              <a:rPr lang="ru-RU" sz="1800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-</a:t>
            </a:r>
            <a:br>
              <a:rPr lang="ru-RU" sz="1800" dirty="0">
                <a:solidFill>
                  <a:schemeClr val="accent4">
                    <a:lumMod val="40000"/>
                    <a:lumOff val="60000"/>
                  </a:schemeClr>
                </a:solidFill>
              </a:rPr>
            </a:br>
            <a:r>
              <a:rPr lang="ru-RU" sz="1800" dirty="0" err="1">
                <a:solidFill>
                  <a:schemeClr val="accent4">
                    <a:lumMod val="40000"/>
                    <a:lumOff val="60000"/>
                  </a:schemeClr>
                </a:solidFill>
              </a:rPr>
              <a:t>вания</a:t>
            </a:r>
            <a:r>
              <a:rPr lang="ru-RU" sz="1800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 к развитию личности человека. Современное образование </a:t>
            </a:r>
            <a:br>
              <a:rPr lang="ru-RU" sz="1800" dirty="0">
                <a:solidFill>
                  <a:schemeClr val="accent4">
                    <a:lumMod val="40000"/>
                    <a:lumOff val="60000"/>
                  </a:schemeClr>
                </a:solidFill>
              </a:rPr>
            </a:br>
            <a:r>
              <a:rPr lang="ru-RU" sz="1800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рассматривается во всем мире как важный фактор становления и развития </a:t>
            </a:r>
            <a:br>
              <a:rPr lang="ru-RU" sz="1800" dirty="0">
                <a:solidFill>
                  <a:schemeClr val="accent4">
                    <a:lumMod val="40000"/>
                    <a:lumOff val="60000"/>
                  </a:schemeClr>
                </a:solidFill>
              </a:rPr>
            </a:br>
            <a:r>
              <a:rPr lang="ru-RU" sz="1800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личности как неотъемлемая часть социокультурной среды, в которой живет </a:t>
            </a:r>
            <a:r>
              <a:rPr lang="ru-RU" sz="1800" dirty="0"/>
              <a:t/>
            </a:r>
            <a:br>
              <a:rPr lang="ru-RU" sz="1800" dirty="0"/>
            </a:br>
            <a:r>
              <a:rPr lang="ru-RU" sz="1800" dirty="0"/>
              <a:t>человек.</a:t>
            </a:r>
            <a:br>
              <a:rPr lang="ru-RU" sz="1800" dirty="0"/>
            </a:br>
            <a:r>
              <a:rPr lang="ru-RU" sz="1800" dirty="0">
                <a:solidFill>
                  <a:schemeClr val="accent5">
                    <a:lumMod val="75000"/>
                  </a:schemeClr>
                </a:solidFill>
              </a:rPr>
              <a:t>Новые федеральные государственные образовательные стандарты </a:t>
            </a:r>
            <a:br>
              <a:rPr lang="ru-RU" sz="18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sz="1800" dirty="0">
                <a:solidFill>
                  <a:schemeClr val="accent5">
                    <a:lumMod val="75000"/>
                  </a:schemeClr>
                </a:solidFill>
              </a:rPr>
              <a:t>(ФГОС), разрабатываемые в соответствии с решением Правительства РФ – это </a:t>
            </a:r>
            <a:br>
              <a:rPr lang="ru-RU" sz="18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sz="1800" dirty="0">
                <a:solidFill>
                  <a:schemeClr val="accent5">
                    <a:lumMod val="75000"/>
                  </a:schemeClr>
                </a:solidFill>
              </a:rPr>
              <a:t>один из основных элементов управления развитием российского образования. </a:t>
            </a:r>
            <a:br>
              <a:rPr lang="ru-RU" sz="18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sz="1800" dirty="0">
                <a:solidFill>
                  <a:schemeClr val="accent5">
                    <a:lumMod val="75000"/>
                  </a:schemeClr>
                </a:solidFill>
              </a:rPr>
              <a:t>Федеральные государственные стандарты устанавливаются в Российской </a:t>
            </a:r>
            <a:br>
              <a:rPr lang="ru-RU" sz="18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sz="1800" dirty="0">
                <a:solidFill>
                  <a:schemeClr val="accent5">
                    <a:lumMod val="75000"/>
                  </a:schemeClr>
                </a:solidFill>
              </a:rPr>
              <a:t>Федерации в соответствии с требованием Статьи 7 «Закона об образовании» и </a:t>
            </a:r>
            <a:br>
              <a:rPr lang="ru-RU" sz="18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sz="1800" dirty="0">
                <a:solidFill>
                  <a:schemeClr val="accent5">
                    <a:lumMod val="75000"/>
                  </a:schemeClr>
                </a:solidFill>
              </a:rPr>
              <a:t>представляют собой «совокупность требований, обязательных при реализации </a:t>
            </a:r>
            <a:br>
              <a:rPr lang="ru-RU" sz="18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sz="1800" dirty="0">
                <a:solidFill>
                  <a:schemeClr val="accent5">
                    <a:lumMod val="75000"/>
                  </a:schemeClr>
                </a:solidFill>
              </a:rPr>
              <a:t>основных образовательных программ начального общего образования (ООП </a:t>
            </a:r>
            <a:br>
              <a:rPr lang="ru-RU" sz="18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sz="1800" dirty="0">
                <a:solidFill>
                  <a:schemeClr val="accent5">
                    <a:lumMod val="75000"/>
                  </a:schemeClr>
                </a:solidFill>
              </a:rPr>
              <a:t>НОО) образовательными учреждениями, имеющими государственную </a:t>
            </a:r>
            <a:br>
              <a:rPr lang="ru-RU" sz="18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sz="1800" dirty="0">
                <a:solidFill>
                  <a:schemeClr val="accent5">
                    <a:lumMod val="75000"/>
                  </a:schemeClr>
                </a:solidFill>
              </a:rPr>
              <a:t>аккредитацию». </a:t>
            </a:r>
            <a:br>
              <a:rPr lang="ru-RU" sz="18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sz="1800" dirty="0">
                <a:solidFill>
                  <a:schemeClr val="accent5">
                    <a:lumMod val="75000"/>
                  </a:schemeClr>
                </a:solidFill>
              </a:rPr>
              <a:t>С официальным приказом о введении в действие новых стандартов и </a:t>
            </a:r>
            <a:br>
              <a:rPr lang="ru-RU" sz="18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sz="1800" dirty="0">
                <a:solidFill>
                  <a:schemeClr val="accent5">
                    <a:lumMod val="75000"/>
                  </a:schemeClr>
                </a:solidFill>
              </a:rPr>
              <a:t>текстом Стандарта можно познакомиться на сайте </a:t>
            </a:r>
            <a:r>
              <a:rPr lang="ru-RU" sz="1800" dirty="0" err="1">
                <a:solidFill>
                  <a:schemeClr val="accent5">
                    <a:lumMod val="75000"/>
                  </a:schemeClr>
                </a:solidFill>
              </a:rPr>
              <a:t>Минобрнауки</a:t>
            </a:r>
            <a:r>
              <a:rPr lang="ru-RU" sz="1800" dirty="0">
                <a:solidFill>
                  <a:schemeClr val="accent5">
                    <a:lumMod val="75000"/>
                  </a:schemeClr>
                </a:solidFill>
              </a:rPr>
              <a:t> России: </a:t>
            </a:r>
            <a:br>
              <a:rPr lang="ru-RU" sz="18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sz="1800" dirty="0">
                <a:solidFill>
                  <a:schemeClr val="accent5">
                    <a:lumMod val="75000"/>
                  </a:schemeClr>
                </a:solidFill>
              </a:rPr>
              <a:t>http://www.edu.ru/db-mon/mo/Data/d_09/m373.html. </a:t>
            </a:r>
          </a:p>
        </p:txBody>
      </p:sp>
    </p:spTree>
    <p:extLst>
      <p:ext uri="{BB962C8B-B14F-4D97-AF65-F5344CB8AC3E}">
        <p14:creationId xmlns:p14="http://schemas.microsoft.com/office/powerpoint/2010/main" val="18194751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260" y="0"/>
            <a:ext cx="11837096" cy="6513534"/>
          </a:xfrm>
        </p:spPr>
        <p:txBody>
          <a:bodyPr/>
          <a:lstStyle/>
          <a:p>
            <a:pPr algn="ctr"/>
            <a:r>
              <a:rPr lang="ru-RU" sz="20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связи </a:t>
            </a:r>
            <a:r>
              <a:rPr lang="ru-RU" sz="20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с переходом на новые ФГОС учителю необходимо будет изменить </a:t>
            </a:r>
            <a:br>
              <a:rPr lang="ru-RU" sz="2000" dirty="0">
                <a:solidFill>
                  <a:schemeClr val="accent4">
                    <a:lumMod val="60000"/>
                    <a:lumOff val="40000"/>
                  </a:schemeClr>
                </a:solidFill>
              </a:rPr>
            </a:br>
            <a:r>
              <a:rPr lang="ru-RU" sz="20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методы работы с классом и каждым учащимся в отдельности с позиции новых </a:t>
            </a:r>
            <a:br>
              <a:rPr lang="ru-RU" sz="2000" dirty="0">
                <a:solidFill>
                  <a:schemeClr val="accent4">
                    <a:lumMod val="60000"/>
                    <a:lumOff val="40000"/>
                  </a:schemeClr>
                </a:solidFill>
              </a:rPr>
            </a:br>
            <a:r>
              <a:rPr lang="ru-RU" sz="20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требований, предъявляемых современным обществом к выпускнику школы.</a:t>
            </a:r>
            <a:br>
              <a:rPr lang="ru-RU" sz="2000" dirty="0">
                <a:solidFill>
                  <a:schemeClr val="accent4">
                    <a:lumMod val="60000"/>
                    <a:lumOff val="40000"/>
                  </a:schemeClr>
                </a:solidFill>
              </a:rPr>
            </a:br>
            <a:r>
              <a:rPr lang="ru-RU" sz="20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В основу разработки Стандарта положена целевая установка, </a:t>
            </a:r>
            <a:r>
              <a:rPr lang="ru-RU" sz="2000" dirty="0" err="1">
                <a:solidFill>
                  <a:schemeClr val="accent4">
                    <a:lumMod val="60000"/>
                    <a:lumOff val="40000"/>
                  </a:schemeClr>
                </a:solidFill>
              </a:rPr>
              <a:t>предусмат</a:t>
            </a:r>
            <a:r>
              <a:rPr lang="ru-RU" sz="20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-</a:t>
            </a:r>
            <a:br>
              <a:rPr lang="ru-RU" sz="2000" dirty="0">
                <a:solidFill>
                  <a:schemeClr val="accent4">
                    <a:lumMod val="60000"/>
                    <a:lumOff val="40000"/>
                  </a:schemeClr>
                </a:solidFill>
              </a:rPr>
            </a:br>
            <a:r>
              <a:rPr lang="ru-RU" sz="2000" dirty="0" err="1">
                <a:solidFill>
                  <a:schemeClr val="accent4">
                    <a:lumMod val="60000"/>
                    <a:lumOff val="40000"/>
                  </a:schemeClr>
                </a:solidFill>
              </a:rPr>
              <a:t>ривающая</a:t>
            </a:r>
            <a:r>
              <a:rPr lang="ru-RU" sz="20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 переход от «догоняющей» к «опережающей» модели развития </a:t>
            </a:r>
            <a:br>
              <a:rPr lang="ru-RU" sz="2000" dirty="0">
                <a:solidFill>
                  <a:schemeClr val="accent4">
                    <a:lumMod val="60000"/>
                    <a:lumOff val="40000"/>
                  </a:schemeClr>
                </a:solidFill>
              </a:rPr>
            </a:br>
            <a:r>
              <a:rPr lang="ru-RU" sz="20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российского образования.</a:t>
            </a:r>
            <a:r>
              <a:rPr lang="ru-RU" sz="2000" dirty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ru-RU" sz="20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sz="2000" dirty="0">
                <a:solidFill>
                  <a:schemeClr val="accent5">
                    <a:lumMod val="75000"/>
                  </a:schemeClr>
                </a:solidFill>
              </a:rPr>
              <a:t>При разработке Стандарта был полностью учтен объективно происходя-</a:t>
            </a:r>
            <a:br>
              <a:rPr lang="ru-RU" sz="20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sz="2000" dirty="0" err="1">
                <a:solidFill>
                  <a:schemeClr val="accent5">
                    <a:lumMod val="75000"/>
                  </a:schemeClr>
                </a:solidFill>
              </a:rPr>
              <a:t>щий</a:t>
            </a:r>
            <a:r>
              <a:rPr lang="ru-RU" sz="2000" dirty="0">
                <a:solidFill>
                  <a:schemeClr val="accent5">
                    <a:lumMod val="75000"/>
                  </a:schemeClr>
                </a:solidFill>
              </a:rPr>
              <a:t> в условиях информационного общества процесс формирования новой </a:t>
            </a:r>
            <a:r>
              <a:rPr lang="ru-RU" sz="2000" dirty="0" err="1">
                <a:solidFill>
                  <a:schemeClr val="accent5">
                    <a:lumMod val="75000"/>
                  </a:schemeClr>
                </a:solidFill>
              </a:rPr>
              <a:t>ди</a:t>
            </a:r>
            <a:r>
              <a:rPr lang="ru-RU" sz="2000" dirty="0">
                <a:solidFill>
                  <a:schemeClr val="accent5">
                    <a:lumMod val="75000"/>
                  </a:schemeClr>
                </a:solidFill>
              </a:rPr>
              <a:t>-</a:t>
            </a:r>
            <a:br>
              <a:rPr lang="ru-RU" sz="20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sz="2000" dirty="0" err="1">
                <a:solidFill>
                  <a:schemeClr val="accent5">
                    <a:lumMod val="75000"/>
                  </a:schemeClr>
                </a:solidFill>
              </a:rPr>
              <a:t>дактической</a:t>
            </a:r>
            <a:r>
              <a:rPr lang="ru-RU" sz="2000" dirty="0">
                <a:solidFill>
                  <a:schemeClr val="accent5">
                    <a:lumMod val="75000"/>
                  </a:schemeClr>
                </a:solidFill>
              </a:rPr>
              <a:t> модели образования, основанной на </a:t>
            </a:r>
            <a:r>
              <a:rPr lang="ru-RU" sz="2000" dirty="0" err="1">
                <a:solidFill>
                  <a:schemeClr val="accent5">
                    <a:lumMod val="75000"/>
                  </a:schemeClr>
                </a:solidFill>
              </a:rPr>
              <a:t>компетентностной</a:t>
            </a:r>
            <a:r>
              <a:rPr lang="ru-RU" sz="20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accent5">
                    <a:lumMod val="75000"/>
                  </a:schemeClr>
                </a:solidFill>
              </a:rPr>
              <a:t>образова</a:t>
            </a:r>
            <a:r>
              <a:rPr lang="ru-RU" sz="2000" dirty="0">
                <a:solidFill>
                  <a:schemeClr val="accent5">
                    <a:lumMod val="75000"/>
                  </a:schemeClr>
                </a:solidFill>
              </a:rPr>
              <a:t>-</a:t>
            </a:r>
            <a:br>
              <a:rPr lang="ru-RU" sz="20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sz="2000" dirty="0">
                <a:solidFill>
                  <a:schemeClr val="accent5">
                    <a:lumMod val="75000"/>
                  </a:schemeClr>
                </a:solidFill>
              </a:rPr>
              <a:t>тельной базе. Главным образовательным результатом здесь является формирование мотивированной компетентной личности.</a:t>
            </a:r>
            <a:br>
              <a:rPr lang="ru-RU" sz="20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sz="2000" dirty="0">
                <a:solidFill>
                  <a:schemeClr val="accent5">
                    <a:lumMod val="75000"/>
                  </a:schemeClr>
                </a:solidFill>
              </a:rPr>
              <a:t>Обязательной составной частью основной образовательной программы </a:t>
            </a:r>
            <a:br>
              <a:rPr lang="ru-RU" sz="20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sz="2000" dirty="0">
                <a:solidFill>
                  <a:schemeClr val="accent5">
                    <a:lumMod val="75000"/>
                  </a:schemeClr>
                </a:solidFill>
              </a:rPr>
              <a:t>начального общего образования являются планируемые результаты, которые </a:t>
            </a:r>
            <a:br>
              <a:rPr lang="ru-RU" sz="20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sz="2000" dirty="0">
                <a:solidFill>
                  <a:schemeClr val="accent5">
                    <a:lumMod val="75000"/>
                  </a:schemeClr>
                </a:solidFill>
              </a:rPr>
              <a:t>можно разделить на три группы: личностные, </a:t>
            </a:r>
            <a:r>
              <a:rPr lang="ru-RU" sz="2000" dirty="0" err="1">
                <a:solidFill>
                  <a:schemeClr val="accent5">
                    <a:lumMod val="75000"/>
                  </a:schemeClr>
                </a:solidFill>
              </a:rPr>
              <a:t>метапредметные</a:t>
            </a:r>
            <a:r>
              <a:rPr lang="ru-RU" sz="2000" dirty="0">
                <a:solidFill>
                  <a:schemeClr val="accent5">
                    <a:lumMod val="75000"/>
                  </a:schemeClr>
                </a:solidFill>
              </a:rPr>
              <a:t> и предметные.</a:t>
            </a:r>
            <a:br>
              <a:rPr lang="ru-RU" sz="20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sz="2000" dirty="0">
                <a:solidFill>
                  <a:schemeClr val="accent5">
                    <a:lumMod val="75000"/>
                  </a:schemeClr>
                </a:solidFill>
              </a:rPr>
              <a:t>Под предметными результатами понимается освоенный обучающимися в </a:t>
            </a:r>
            <a:br>
              <a:rPr lang="ru-RU" sz="20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sz="2000" dirty="0">
                <a:solidFill>
                  <a:schemeClr val="accent5">
                    <a:lumMod val="75000"/>
                  </a:schemeClr>
                </a:solidFill>
              </a:rPr>
              <a:t>ходе изучения учебного предмета опыт специфической для данного предмета </a:t>
            </a:r>
            <a:br>
              <a:rPr lang="ru-RU" sz="20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sz="2000" dirty="0">
                <a:solidFill>
                  <a:schemeClr val="accent5">
                    <a:lumMod val="75000"/>
                  </a:schemeClr>
                </a:solidFill>
              </a:rPr>
              <a:t>деятельности и получение нового предметного знания.</a:t>
            </a:r>
          </a:p>
        </p:txBody>
      </p:sp>
    </p:spTree>
    <p:extLst>
      <p:ext uri="{BB962C8B-B14F-4D97-AF65-F5344CB8AC3E}">
        <p14:creationId xmlns:p14="http://schemas.microsoft.com/office/powerpoint/2010/main" val="32620431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208" y="137785"/>
            <a:ext cx="11924778" cy="6563639"/>
          </a:xfrm>
        </p:spPr>
        <p:txBody>
          <a:bodyPr/>
          <a:lstStyle/>
          <a:p>
            <a:pPr algn="ctr"/>
            <a:r>
              <a:rPr lang="ru-RU" sz="2000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В сфере личностных УУД будут сформированы внутренняя позиция </a:t>
            </a:r>
            <a:br>
              <a:rPr lang="ru-RU" sz="2000" dirty="0">
                <a:solidFill>
                  <a:schemeClr val="accent4">
                    <a:lumMod val="40000"/>
                    <a:lumOff val="60000"/>
                  </a:schemeClr>
                </a:solidFill>
              </a:rPr>
            </a:br>
            <a:r>
              <a:rPr lang="ru-RU" sz="2000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школьника, адекватная мотивация учебной деятельности, включая учебные и </a:t>
            </a:r>
            <a:br>
              <a:rPr lang="ru-RU" sz="2000" dirty="0">
                <a:solidFill>
                  <a:schemeClr val="accent4">
                    <a:lumMod val="40000"/>
                    <a:lumOff val="60000"/>
                  </a:schemeClr>
                </a:solidFill>
              </a:rPr>
            </a:br>
            <a:r>
              <a:rPr lang="ru-RU" sz="2000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познавательные мотивы, ориентация на традиционные моральные нормы и их </a:t>
            </a:r>
            <a:br>
              <a:rPr lang="ru-RU" sz="2000" dirty="0">
                <a:solidFill>
                  <a:schemeClr val="accent4">
                    <a:lumMod val="40000"/>
                    <a:lumOff val="60000"/>
                  </a:schemeClr>
                </a:solidFill>
              </a:rPr>
            </a:br>
            <a:r>
              <a:rPr lang="ru-RU" sz="2000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выполнение.</a:t>
            </a:r>
            <a:br>
              <a:rPr lang="ru-RU" sz="2000" dirty="0">
                <a:solidFill>
                  <a:schemeClr val="accent4">
                    <a:lumMod val="40000"/>
                    <a:lumOff val="60000"/>
                  </a:schemeClr>
                </a:solidFill>
              </a:rPr>
            </a:br>
            <a:r>
              <a:rPr lang="ru-RU" sz="2000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В сфере регулятивных УУД школьники овладевают всеми типами </a:t>
            </a:r>
            <a:r>
              <a:rPr lang="ru-RU" sz="2000" dirty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ru-RU" sz="20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sz="2000" dirty="0">
                <a:solidFill>
                  <a:schemeClr val="accent5">
                    <a:lumMod val="75000"/>
                  </a:schemeClr>
                </a:solidFill>
              </a:rPr>
              <a:t>учебных действий, включая способность принимать и сохранять учебную цель </a:t>
            </a:r>
            <a:br>
              <a:rPr lang="ru-RU" sz="20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sz="2000" dirty="0">
                <a:solidFill>
                  <a:schemeClr val="accent5">
                    <a:lumMod val="75000"/>
                  </a:schemeClr>
                </a:solidFill>
              </a:rPr>
              <a:t>и задачу, планировать её реализацию, контролировать и оценивать свои </a:t>
            </a:r>
            <a:br>
              <a:rPr lang="ru-RU" sz="20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sz="2000" dirty="0">
                <a:solidFill>
                  <a:schemeClr val="accent5">
                    <a:lumMod val="75000"/>
                  </a:schemeClr>
                </a:solidFill>
              </a:rPr>
              <a:t>действия, вносить соответствующие коррективы в их выполнение.</a:t>
            </a:r>
            <a:br>
              <a:rPr lang="ru-RU" sz="20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sz="2000" dirty="0">
                <a:solidFill>
                  <a:schemeClr val="accent5">
                    <a:lumMod val="75000"/>
                  </a:schemeClr>
                </a:solidFill>
              </a:rPr>
              <a:t>В сфере познавательных УУД учащиеся научатся использовать знаково-</a:t>
            </a:r>
            <a:br>
              <a:rPr lang="ru-RU" sz="20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sz="2000" dirty="0">
                <a:solidFill>
                  <a:schemeClr val="accent5">
                    <a:lumMod val="75000"/>
                  </a:schemeClr>
                </a:solidFill>
              </a:rPr>
              <a:t>символические средства, в том числе овладеют действием систематизации и </a:t>
            </a:r>
            <a:br>
              <a:rPr lang="ru-RU" sz="20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sz="2000" dirty="0">
                <a:solidFill>
                  <a:schemeClr val="accent5">
                    <a:lumMod val="75000"/>
                  </a:schemeClr>
                </a:solidFill>
              </a:rPr>
              <a:t>моделирования, а также широким спектром логических действий и операций, </a:t>
            </a:r>
            <a:br>
              <a:rPr lang="ru-RU" sz="20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sz="2000" dirty="0">
                <a:solidFill>
                  <a:schemeClr val="accent5">
                    <a:lumMod val="75000"/>
                  </a:schemeClr>
                </a:solidFill>
              </a:rPr>
              <a:t>включая общие приёмы решения задач.4</a:t>
            </a:r>
            <a:br>
              <a:rPr lang="ru-RU" sz="20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sz="2000" dirty="0">
                <a:solidFill>
                  <a:schemeClr val="accent5">
                    <a:lumMod val="75000"/>
                  </a:schemeClr>
                </a:solidFill>
              </a:rPr>
              <a:t>В сфере коммуникативных УУД младшие школьники приобретут умения </a:t>
            </a:r>
            <a:br>
              <a:rPr lang="ru-RU" sz="20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sz="2000" dirty="0">
                <a:solidFill>
                  <a:schemeClr val="accent5">
                    <a:lumMod val="75000"/>
                  </a:schemeClr>
                </a:solidFill>
              </a:rPr>
              <a:t>учитывать позицию собеседника, организовывать и осуществлять </a:t>
            </a:r>
            <a:r>
              <a:rPr lang="ru-RU" sz="2000" dirty="0" err="1">
                <a:solidFill>
                  <a:schemeClr val="accent5">
                    <a:lumMod val="75000"/>
                  </a:schemeClr>
                </a:solidFill>
              </a:rPr>
              <a:t>сотрудниче</a:t>
            </a:r>
            <a:r>
              <a:rPr lang="ru-RU" sz="2000" dirty="0">
                <a:solidFill>
                  <a:schemeClr val="accent5">
                    <a:lumMod val="75000"/>
                  </a:schemeClr>
                </a:solidFill>
              </a:rPr>
              <a:t>-</a:t>
            </a:r>
            <a:br>
              <a:rPr lang="ru-RU" sz="20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sz="2000" dirty="0" err="1">
                <a:solidFill>
                  <a:schemeClr val="accent5">
                    <a:lumMod val="75000"/>
                  </a:schemeClr>
                </a:solidFill>
              </a:rPr>
              <a:t>ство</a:t>
            </a:r>
            <a:r>
              <a:rPr lang="ru-RU" sz="2000" dirty="0">
                <a:solidFill>
                  <a:schemeClr val="accent5">
                    <a:lumMod val="75000"/>
                  </a:schemeClr>
                </a:solidFill>
              </a:rPr>
              <a:t> и взаимодействие с учителем и сверстниками, адекватно воспринимать и </a:t>
            </a:r>
            <a:br>
              <a:rPr lang="ru-RU" sz="20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sz="2000" dirty="0">
                <a:solidFill>
                  <a:schemeClr val="accent5">
                    <a:lumMod val="75000"/>
                  </a:schemeClr>
                </a:solidFill>
              </a:rPr>
              <a:t>передавать информацию и отображать предметное содержание и условия </a:t>
            </a:r>
            <a:br>
              <a:rPr lang="ru-RU" sz="20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sz="2000" dirty="0">
                <a:solidFill>
                  <a:schemeClr val="accent5">
                    <a:lumMod val="75000"/>
                  </a:schemeClr>
                </a:solidFill>
              </a:rPr>
              <a:t>деятельности в речи.</a:t>
            </a:r>
            <a:br>
              <a:rPr lang="ru-RU" sz="20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sz="2000" dirty="0">
                <a:solidFill>
                  <a:schemeClr val="accent5">
                    <a:lumMod val="75000"/>
                  </a:schemeClr>
                </a:solidFill>
              </a:rPr>
              <a:t>Существующая система образования не </a:t>
            </a:r>
          </a:p>
        </p:txBody>
      </p:sp>
    </p:spTree>
    <p:extLst>
      <p:ext uri="{BB962C8B-B14F-4D97-AF65-F5344CB8AC3E}">
        <p14:creationId xmlns:p14="http://schemas.microsoft.com/office/powerpoint/2010/main" val="54252493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он (конференц-зал)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24</TotalTime>
  <Words>136</Words>
  <Application>Microsoft Office PowerPoint</Application>
  <PresentationFormat>Широкоэкранный</PresentationFormat>
  <Paragraphs>27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1" baseType="lpstr">
      <vt:lpstr>Arial</vt:lpstr>
      <vt:lpstr>Century Gothic</vt:lpstr>
      <vt:lpstr>Wingdings 3</vt:lpstr>
      <vt:lpstr>Ион (конференц-зал)</vt:lpstr>
      <vt:lpstr>Методические рекомендации  по проведению уроков «Безопасность в интернете»  в начальной и средней школе</vt:lpstr>
      <vt:lpstr>Содержание </vt:lpstr>
      <vt:lpstr>Презентация PowerPoint</vt:lpstr>
      <vt:lpstr>Введение </vt:lpstr>
      <vt:lpstr>Стремительно развивающийся современный мир выдвигает новые требо- вания к развитию личности человека. Современное образование  рассматривается во всем мире как важный фактор становления и развития  личности как неотъемлемая часть социокультурной среды, в которой живет  человек. Новые федеральные государственные образовательные стандарты  (ФГОС), разрабатываемые в соответствии с решением Правительства РФ – это  один из основных элементов управления развитием российского образования.  Федеральные государственные стандарты устанавливаются в Российской  Федерации в соответствии с требованием Статьи 7 «Закона об образовании» и  представляют собой «совокупность требований, обязательных при реализации  основных образовательных программ начального общего образования (ООП  НОО) образовательными учреждениями, имеющими государственную  аккредитацию».  С официальным приказом о введении в действие новых стандартов и  текстом Стандарта можно познакомиться на сайте Минобрнауки России:  http://www.edu.ru/db-mon/mo/Data/d_09/m373.html. </vt:lpstr>
      <vt:lpstr>связи с переходом на новые ФГОС учителю необходимо будет изменить  методы работы с классом и каждым учащимся в отдельности с позиции новых  требований, предъявляемых современным обществом к выпускнику школы. В основу разработки Стандарта положена целевая установка, предусмат- ривающая переход от «догоняющей» к «опережающей» модели развития  российского образования. При разработке Стандарта был полностью учтен объективно происходя- щий в условиях информационного общества процесс формирования новой ди- дактической модели образования, основанной на компетентностной образова- тельной базе. Главным образовательным результатом здесь является формирование мотивированной компетентной личности. Обязательной составной частью основной образовательной программы  начального общего образования являются планируемые результаты, которые  можно разделить на три группы: личностные, метапредметные и предметные. Под предметными результатами понимается освоенный обучающимися в  ходе изучения учебного предмета опыт специфической для данного предмета  деятельности и получение нового предметного знания.</vt:lpstr>
      <vt:lpstr>В сфере личностных УУД будут сформированы внутренняя позиция  школьника, адекватная мотивация учебной деятельности, включая учебные и  познавательные мотивы, ориентация на традиционные моральные нормы и их  выполнение. В сфере регулятивных УУД школьники овладевают всеми типами  учебных действий, включая способность принимать и сохранять учебную цель  и задачу, планировать её реализацию, контролировать и оценивать свои  действия, вносить соответствующие коррективы в их выполнение. В сфере познавательных УУД учащиеся научатся использовать знаково- символические средства, в том числе овладеют действием систематизации и  моделирования, а также широким спектром логических действий и операций,  включая общие приёмы решения задач.4 В сфере коммуникативных УУД младшие школьники приобретут умения  учитывать позицию собеседника, организовывать и осуществлять сотрудниче- ство и взаимодействие с учителем и сверстниками, адекватно воспринимать и  передавать информацию и отображать предметное содержание и условия  деятельности в речи. Существующая система образования не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Методические рекомендации  по проведению уроков «Безопасность в интернете»  в начальной и средней школе</dc:title>
  <dc:creator>102-06</dc:creator>
  <cp:lastModifiedBy>102-06</cp:lastModifiedBy>
  <cp:revision>3</cp:revision>
  <dcterms:created xsi:type="dcterms:W3CDTF">2014-09-12T06:59:45Z</dcterms:created>
  <dcterms:modified xsi:type="dcterms:W3CDTF">2014-09-12T07:23:56Z</dcterms:modified>
</cp:coreProperties>
</file>